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56" r:id="rId4"/>
    <p:sldId id="268" r:id="rId5"/>
    <p:sldId id="257" r:id="rId6"/>
    <p:sldId id="258" r:id="rId7"/>
    <p:sldId id="259" r:id="rId8"/>
    <p:sldId id="260" r:id="rId9"/>
    <p:sldId id="261" r:id="rId10"/>
    <p:sldId id="262" r:id="rId11"/>
    <p:sldId id="266" r:id="rId12"/>
    <p:sldId id="267" r:id="rId13"/>
    <p:sldId id="264" r:id="rId14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6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585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35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39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597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569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95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67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97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9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42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70844-488A-4779-9C66-2F1139F27703}" type="datetimeFigureOut">
              <a:rPr lang="ru-RU" smtClean="0"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CBF6B-B440-4848-8E7A-03219343C98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6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53" y="1455357"/>
            <a:ext cx="10119987" cy="5012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9521" y="196520"/>
            <a:ext cx="10376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РАЗВИТИЕ ЗАСТРОЕННЫХ ТЕРРИТОРИИЙ В МУНИЦИПАЛЬНОМ ОБРАЗОВАНИИ ГОРОД ТУЛА</a:t>
            </a:r>
          </a:p>
        </p:txBody>
      </p:sp>
    </p:spTree>
    <p:extLst>
      <p:ext uri="{BB962C8B-B14F-4D97-AF65-F5344CB8AC3E}">
        <p14:creationId xmlns:p14="http://schemas.microsoft.com/office/powerpoint/2010/main" val="2175124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Транспортная – Автомобилистов пос. Скуратовский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153742"/>
              </p:ext>
            </p:extLst>
          </p:nvPr>
        </p:nvGraphicFramePr>
        <p:xfrm>
          <a:off x="5817704" y="1060332"/>
          <a:ext cx="6111440" cy="2697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1301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941110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245239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025492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308298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Южный, ул. Транспортная, д.5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18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5644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Южный, ул. Транспортная, д.6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5116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Южный, ул. Транспортная, д.7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4461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26947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15 221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15 221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45 млн. руб.</a:t>
            </a:r>
          </a:p>
          <a:p>
            <a:r>
              <a:rPr lang="ru-RU" dirty="0"/>
              <a:t>Зона Ж-2 – максимальное количество этажей - 4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34" y="537112"/>
            <a:ext cx="4917530" cy="518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8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Пушкина – Терешковой пос. Ленинский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349747"/>
              </p:ext>
            </p:extLst>
          </p:nvPr>
        </p:nvGraphicFramePr>
        <p:xfrm>
          <a:off x="5817704" y="1060332"/>
          <a:ext cx="6111440" cy="5715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1301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770261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191237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040235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518406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Ленинский, </a:t>
                      </a:r>
                      <a:r>
                        <a:rPr lang="ru-RU" sz="1500" dirty="0" err="1"/>
                        <a:t>ул.Терешковой</a:t>
                      </a:r>
                      <a:r>
                        <a:rPr lang="ru-RU" sz="1500" dirty="0"/>
                        <a:t>, д.1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8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r>
                        <a:rPr lang="ru-RU" sz="1500" dirty="0"/>
                        <a:t>17 300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признан непригодным,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Ленинский, </a:t>
                      </a:r>
                      <a:r>
                        <a:rPr lang="ru-RU" sz="1500" dirty="0" err="1"/>
                        <a:t>ул.Терешковой</a:t>
                      </a:r>
                      <a:r>
                        <a:rPr lang="ru-RU" sz="1500" dirty="0"/>
                        <a:t>, д.3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отселен, готовятся документы на снос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Ленинский, </a:t>
                      </a:r>
                      <a:r>
                        <a:rPr lang="ru-RU" sz="1500" dirty="0" err="1"/>
                        <a:t>ул.Терешковой</a:t>
                      </a:r>
                      <a:r>
                        <a:rPr lang="ru-RU" sz="1500" dirty="0"/>
                        <a:t>, д.5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Дома признаны непригодными, необходимо признать аварийными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26947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Ленинский, </a:t>
                      </a:r>
                      <a:r>
                        <a:rPr lang="ru-RU" sz="1500" dirty="0" err="1"/>
                        <a:t>ул.Терешковой</a:t>
                      </a:r>
                      <a:r>
                        <a:rPr lang="ru-RU" sz="1500" dirty="0"/>
                        <a:t>, д.7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219387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Ленинский, </a:t>
                      </a:r>
                      <a:r>
                        <a:rPr lang="ru-RU" sz="1500" dirty="0" err="1"/>
                        <a:t>ул.Пушкина</a:t>
                      </a:r>
                      <a:r>
                        <a:rPr lang="ru-RU" sz="1500" dirty="0"/>
                        <a:t>, д.2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271749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Ленинский, </a:t>
                      </a:r>
                      <a:r>
                        <a:rPr lang="ru-RU" sz="1500" dirty="0" err="1"/>
                        <a:t>ул.Пушкина</a:t>
                      </a:r>
                      <a:r>
                        <a:rPr lang="ru-RU" sz="1500" dirty="0"/>
                        <a:t>, д.6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39934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17 300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480799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17 300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74 млн. руб.</a:t>
            </a:r>
          </a:p>
          <a:p>
            <a:r>
              <a:rPr lang="ru-RU" dirty="0"/>
              <a:t>Зона Ж-2  – максимальное количество этажей - 4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8" y="1060332"/>
            <a:ext cx="5394608" cy="389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20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бывшей воинской части по 2-му Клинскому проезду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следующие земельные участки: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755533"/>
              </p:ext>
            </p:extLst>
          </p:nvPr>
        </p:nvGraphicFramePr>
        <p:xfrm>
          <a:off x="5817704" y="1060332"/>
          <a:ext cx="6111440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91301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770261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191237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040235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518406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Проезд 2-й Клинской, в/г №69а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58 347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признан непригодным,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Проезд 2-й Клинской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13 266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отселен, готовятся документы на снос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71 613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480799"/>
            <a:ext cx="5783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 71 613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– 55 млн. руб.</a:t>
            </a:r>
          </a:p>
          <a:p>
            <a:r>
              <a:rPr lang="ru-RU" dirty="0"/>
              <a:t>Возможно установить зону Ж-2  – максимальное количество этажей - 4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25" y="669846"/>
            <a:ext cx="5212145" cy="467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56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99" y="1096473"/>
            <a:ext cx="9738469" cy="5580098"/>
          </a:xfrm>
        </p:spPr>
      </p:pic>
      <p:sp>
        <p:nvSpPr>
          <p:cNvPr id="6" name="TextBox 5"/>
          <p:cNvSpPr txBox="1"/>
          <p:nvPr/>
        </p:nvSpPr>
        <p:spPr>
          <a:xfrm>
            <a:off x="781878" y="357809"/>
            <a:ext cx="10747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Информация о других домах, признанных аварийными</a:t>
            </a:r>
            <a:r>
              <a:rPr lang="en-US" b="1" dirty="0"/>
              <a:t>,</a:t>
            </a:r>
            <a:r>
              <a:rPr lang="ru-RU" b="1" dirty="0"/>
              <a:t> содержится на</a:t>
            </a:r>
            <a:r>
              <a:rPr lang="en-US" b="1" dirty="0"/>
              <a:t> </a:t>
            </a:r>
            <a:r>
              <a:rPr lang="ru-RU" b="1" dirty="0"/>
              <a:t>сайте ГК Фонд содействия реформированию ЖКХ – </a:t>
            </a:r>
            <a:r>
              <a:rPr lang="en-US" sz="2400" b="1" dirty="0"/>
              <a:t>reformagkh.ru</a:t>
            </a:r>
            <a:r>
              <a:rPr lang="ru-RU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0110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061" y="343949"/>
            <a:ext cx="1094273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	</a:t>
            </a:r>
            <a:r>
              <a:rPr lang="ru-RU" b="1" dirty="0"/>
              <a:t>Развитие застроенных территорий </a:t>
            </a:r>
            <a:r>
              <a:rPr lang="ru-RU" dirty="0"/>
              <a:t>– проект направленный на более эффективное использование городских территорий, занятых жильем несоответствующим существующим стандартам качества, путем его реконструкции или сноса с последующим возведением в соответствии с принятыми правилами </a:t>
            </a:r>
            <a:r>
              <a:rPr lang="ru-RU" b="1" dirty="0"/>
              <a:t>землепользования и генеральным планом</a:t>
            </a:r>
            <a:r>
              <a:rPr lang="ru-RU" dirty="0"/>
              <a:t>, а также создание или реконструкция необходимых объектов инфраструктуры в границах развиваемой территории.</a:t>
            </a:r>
          </a:p>
          <a:p>
            <a:endParaRPr lang="ru-RU" b="1" dirty="0"/>
          </a:p>
          <a:p>
            <a:r>
              <a:rPr lang="en-US" b="1" dirty="0"/>
              <a:t>	</a:t>
            </a:r>
            <a:r>
              <a:rPr lang="ru-RU" b="1" dirty="0"/>
              <a:t>Под развитием застроенных территорий следует понимать перечень действий: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b="1" dirty="0"/>
              <a:t>принятие решении о развитии </a:t>
            </a:r>
            <a:r>
              <a:rPr lang="ru-RU" dirty="0"/>
              <a:t>- ст.46.1 определяет основания, случаи, когда возможно принятие решения о развитии территории органом местного самоуправления;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b="1" dirty="0"/>
              <a:t>проведение аукциона </a:t>
            </a:r>
            <a:r>
              <a:rPr lang="ru-RU" dirty="0"/>
              <a:t>– ст.46.3 описывает процедуру торгов на право заключить договор о развитии застроенных территорий;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b="1" dirty="0"/>
              <a:t>заключение договора </a:t>
            </a:r>
            <a:r>
              <a:rPr lang="ru-RU" dirty="0"/>
              <a:t>– ст.46.2 регламентирует какие обязательства у сторон, заключивших договор о развитии застроенных территорий.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algn="just"/>
            <a:r>
              <a:rPr lang="en-US" dirty="0"/>
              <a:t>	</a:t>
            </a:r>
            <a:r>
              <a:rPr lang="ru-RU" dirty="0"/>
              <a:t>!</a:t>
            </a:r>
            <a:r>
              <a:rPr lang="en-US" dirty="0"/>
              <a:t> </a:t>
            </a:r>
            <a:r>
              <a:rPr lang="ru-RU" dirty="0"/>
              <a:t>Одной из отличительных черт института развития застроенной территорий является то, что предоставление участка под развитие осуществляется без проведения торгов в порядке, установленном Земельным кодексом Российской Федерации, однако торги проводятся на право заключить договор о развитии застроенных территорий, фактически это плата за право развивать эту землю, увеличивая ее эффективность от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150409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5952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Кутузова-Дементьева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459144"/>
              </p:ext>
            </p:extLst>
          </p:nvPr>
        </p:nvGraphicFramePr>
        <p:xfrm>
          <a:off x="6090407" y="1060332"/>
          <a:ext cx="5838739" cy="50094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2740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130969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926431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966999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235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r>
                        <a:rPr lang="ru-RU" sz="14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ул.Дементьева, д.15а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Дом непригодный,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170619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r>
                        <a:rPr lang="ru-RU" sz="14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/>
                        <a:t>ул.Дементьева</a:t>
                      </a:r>
                      <a:r>
                        <a:rPr lang="ru-RU" sz="1400" dirty="0"/>
                        <a:t>, д.15б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2800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42225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r>
                        <a:rPr lang="ru-RU" sz="14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ул.Дементьева, д.17а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1595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908229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r>
                        <a:rPr lang="ru-RU" sz="1400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ул.Дементьева, д.19а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1536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44495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r>
                        <a:rPr lang="ru-RU" sz="14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ул.Дементьева, д.21а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1324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Дом непригодный,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617974"/>
                  </a:ext>
                </a:extLst>
              </a:tr>
              <a:tr h="372301">
                <a:tc>
                  <a:txBody>
                    <a:bodyPr/>
                    <a:lstStyle/>
                    <a:p>
                      <a:r>
                        <a:rPr lang="ru-RU" sz="1400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ул.Дементьева, д.21б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2080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Распоряжение о сносе дома,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421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10816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10816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74 млн. руб.</a:t>
            </a:r>
          </a:p>
          <a:p>
            <a:r>
              <a:rPr lang="ru-RU" dirty="0"/>
              <a:t>Зона Ж-4 – максимальное количество этажей - 14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7" y="537112"/>
            <a:ext cx="5189301" cy="528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49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5952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Кутузова-Дементьева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185983"/>
              </p:ext>
            </p:extLst>
          </p:nvPr>
        </p:nvGraphicFramePr>
        <p:xfrm>
          <a:off x="6090407" y="1060332"/>
          <a:ext cx="5838738" cy="56789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6238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630275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344263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2337962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2354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53309">
                <a:tc>
                  <a:txBody>
                    <a:bodyPr/>
                    <a:lstStyle/>
                    <a:p>
                      <a:r>
                        <a:rPr lang="ru-RU" sz="12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187853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r>
                        <a:rPr lang="ru-RU" sz="12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д.20а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943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д.22а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15946"/>
                  </a:ext>
                </a:extLst>
              </a:tr>
              <a:tr h="257542">
                <a:tc>
                  <a:txBody>
                    <a:bodyPr/>
                    <a:lstStyle/>
                    <a:p>
                      <a:r>
                        <a:rPr lang="ru-RU" sz="1200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д.22б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356680"/>
                  </a:ext>
                </a:extLst>
              </a:tr>
              <a:tr h="303961">
                <a:tc>
                  <a:txBody>
                    <a:bodyPr/>
                    <a:lstStyle/>
                    <a:p>
                      <a:r>
                        <a:rPr lang="ru-RU" sz="12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034589"/>
                  </a:ext>
                </a:extLst>
              </a:tr>
              <a:tr h="276837">
                <a:tc>
                  <a:txBody>
                    <a:bodyPr/>
                    <a:lstStyle/>
                    <a:p>
                      <a:r>
                        <a:rPr lang="ru-RU" sz="1200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д.24а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595806"/>
                  </a:ext>
                </a:extLst>
              </a:tr>
              <a:tr h="302003">
                <a:tc>
                  <a:txBody>
                    <a:bodyPr/>
                    <a:lstStyle/>
                    <a:p>
                      <a:r>
                        <a:rPr lang="ru-RU" sz="1200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25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/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ул.Р.Зорге</a:t>
                      </a:r>
                      <a:r>
                        <a:rPr lang="ru-RU" sz="1200" dirty="0"/>
                        <a:t>, д.28б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194094"/>
                  </a:ext>
                </a:extLst>
              </a:tr>
              <a:tr h="224546">
                <a:tc>
                  <a:txBody>
                    <a:bodyPr/>
                    <a:lstStyle/>
                    <a:p>
                      <a:r>
                        <a:rPr lang="ru-RU" sz="1200" dirty="0"/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ул.Дементьева, д.15а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Дом непригодный,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170619"/>
                  </a:ext>
                </a:extLst>
              </a:tr>
              <a:tr h="272922">
                <a:tc>
                  <a:txBody>
                    <a:bodyPr/>
                    <a:lstStyle/>
                    <a:p>
                      <a:r>
                        <a:rPr lang="ru-RU" sz="1200" dirty="0"/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ул.Дементьева</a:t>
                      </a:r>
                      <a:r>
                        <a:rPr lang="ru-RU" sz="1200" dirty="0"/>
                        <a:t>, д.15б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42225"/>
                  </a:ext>
                </a:extLst>
              </a:tr>
              <a:tr h="131267">
                <a:tc>
                  <a:txBody>
                    <a:bodyPr/>
                    <a:lstStyle/>
                    <a:p>
                      <a:r>
                        <a:rPr lang="ru-RU" sz="1200" dirty="0"/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ул.Дементьева, д.17а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908229"/>
                  </a:ext>
                </a:extLst>
              </a:tr>
              <a:tr h="234574">
                <a:tc>
                  <a:txBody>
                    <a:bodyPr/>
                    <a:lstStyle/>
                    <a:p>
                      <a:r>
                        <a:rPr lang="ru-RU" sz="1200" dirty="0"/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ул.Дементьева, д.19а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444954"/>
                  </a:ext>
                </a:extLst>
              </a:tr>
              <a:tr h="523548">
                <a:tc>
                  <a:txBody>
                    <a:bodyPr/>
                    <a:lstStyle/>
                    <a:p>
                      <a:r>
                        <a:rPr lang="ru-RU" sz="1200" dirty="0"/>
                        <a:t>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ул.Дементьева, д.21а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Дом непригодный,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617974"/>
                  </a:ext>
                </a:extLst>
              </a:tr>
              <a:tr h="372301">
                <a:tc>
                  <a:txBody>
                    <a:bodyPr/>
                    <a:lstStyle/>
                    <a:p>
                      <a:r>
                        <a:rPr lang="ru-RU" sz="1200" dirty="0"/>
                        <a:t>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ул.Дементьева, д.21б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Распоряжение о сносе дома,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421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38 250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370 млн. руб.</a:t>
            </a:r>
          </a:p>
          <a:p>
            <a:r>
              <a:rPr lang="ru-RU" dirty="0"/>
              <a:t>Зона Ж-4 – максимальное количество этажей - 14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7" y="632990"/>
            <a:ext cx="5200243" cy="514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0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5952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Мезенцева</a:t>
            </a:r>
            <a:r>
              <a:rPr lang="en-US" b="1" dirty="0"/>
              <a:t> – </a:t>
            </a:r>
            <a:r>
              <a:rPr lang="ru-RU" b="1" dirty="0"/>
              <a:t>Станиславского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563714"/>
              </p:ext>
            </p:extLst>
          </p:nvPr>
        </p:nvGraphicFramePr>
        <p:xfrm>
          <a:off x="6090407" y="1060332"/>
          <a:ext cx="5838739" cy="4251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2740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648327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401514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ул. Мезенцева, д.22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1627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ул. Мезенцева, д.24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17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500" dirty="0"/>
                        <a:t>3243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ул. Мезенцева, д.26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52121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ул. Мезенцева, д.22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15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500" dirty="0"/>
                        <a:t>2603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74765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ул. Мезенцева, д.30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165387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7473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7473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73 млн. руб. </a:t>
            </a:r>
          </a:p>
          <a:p>
            <a:r>
              <a:rPr lang="ru-RU" dirty="0"/>
              <a:t>Зона Ж-3 – максимальное количество этажей - 9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6" y="537112"/>
            <a:ext cx="5617357" cy="521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2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Болдина - Мира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512453"/>
              </p:ext>
            </p:extLst>
          </p:nvPr>
        </p:nvGraphicFramePr>
        <p:xfrm>
          <a:off x="6090407" y="1060332"/>
          <a:ext cx="5838739" cy="3291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2740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648327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401514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ул. Болдина, д.101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14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1917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Дом признан непригодным, необходимо признать аварийным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ул. Болдина, д.103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2417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4334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4334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27 млн. руб. </a:t>
            </a:r>
          </a:p>
          <a:p>
            <a:r>
              <a:rPr lang="ru-RU"/>
              <a:t>Зона Ж-4 </a:t>
            </a:r>
            <a:r>
              <a:rPr lang="ru-RU" dirty="0"/>
              <a:t>– максимальное количество этажей </a:t>
            </a:r>
            <a:r>
              <a:rPr lang="ru-RU"/>
              <a:t>- 14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6" y="537112"/>
            <a:ext cx="4772915" cy="501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1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улицы Циолковского – пер. Шевченко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835312"/>
              </p:ext>
            </p:extLst>
          </p:nvPr>
        </p:nvGraphicFramePr>
        <p:xfrm>
          <a:off x="6090407" y="1060332"/>
          <a:ext cx="5838739" cy="2606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2740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648327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401514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ул.Циолковского</a:t>
                      </a:r>
                      <a:r>
                        <a:rPr lang="ru-RU" sz="1500" dirty="0"/>
                        <a:t>/пер. Шевченко, д.10/3 </a:t>
                      </a:r>
                      <a:r>
                        <a:rPr lang="ru-RU" sz="1500" dirty="0" err="1"/>
                        <a:t>лит.Б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21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1569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ул.Циолковского</a:t>
                      </a:r>
                      <a:r>
                        <a:rPr lang="ru-RU" sz="1500" dirty="0"/>
                        <a:t>/пер. Шевченко, д.10/5 </a:t>
                      </a:r>
                      <a:r>
                        <a:rPr lang="ru-RU" sz="1500" dirty="0" err="1"/>
                        <a:t>лит.В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2039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3608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3608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45 млн. руб. </a:t>
            </a:r>
          </a:p>
          <a:p>
            <a:r>
              <a:rPr lang="ru-RU" dirty="0"/>
              <a:t>Зона Ж-2 – максимальное количество этажей - 4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18" y="553601"/>
            <a:ext cx="5522742" cy="503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82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Михеева – Перекопская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474346"/>
              </p:ext>
            </p:extLst>
          </p:nvPr>
        </p:nvGraphicFramePr>
        <p:xfrm>
          <a:off x="6090407" y="1060332"/>
          <a:ext cx="5838739" cy="1920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2740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648327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1401514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ул.Михеева</a:t>
                      </a:r>
                      <a:r>
                        <a:rPr lang="ru-RU" sz="1500" dirty="0"/>
                        <a:t>, д.9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14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err="1"/>
                        <a:t>ул.Михеева</a:t>
                      </a:r>
                      <a:r>
                        <a:rPr lang="ru-RU" sz="1500" dirty="0"/>
                        <a:t>, д.9а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6616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6616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59 млн. руб. </a:t>
            </a:r>
          </a:p>
          <a:p>
            <a:r>
              <a:rPr lang="ru-RU" dirty="0"/>
              <a:t>Зона Ж-5 – максимальное количество этажей - 24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56" y="537112"/>
            <a:ext cx="5692787" cy="523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1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9507" y="167780"/>
            <a:ext cx="108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Развитие застроенной территории в границах улиц Фрунзе – Комсомольская пос. Скуратовский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0407" y="537112"/>
            <a:ext cx="583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 границах данной территории могут подлежать развитию земельные участки под следующими аварийными домами: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462000"/>
              </p:ext>
            </p:extLst>
          </p:nvPr>
        </p:nvGraphicFramePr>
        <p:xfrm>
          <a:off x="4863548" y="1060332"/>
          <a:ext cx="7065598" cy="4251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5770">
                  <a:extLst>
                    <a:ext uri="{9D8B030D-6E8A-4147-A177-3AD203B41FA5}">
                      <a16:colId xmlns:a16="http://schemas.microsoft.com/office/drawing/2014/main" val="3273876948"/>
                    </a:ext>
                  </a:extLst>
                </a:gridCol>
                <a:gridCol w="1955639">
                  <a:extLst>
                    <a:ext uri="{9D8B030D-6E8A-4147-A177-3AD203B41FA5}">
                      <a16:colId xmlns:a16="http://schemas.microsoft.com/office/drawing/2014/main" val="1196847915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439547235"/>
                    </a:ext>
                  </a:extLst>
                </a:gridCol>
                <a:gridCol w="1099931">
                  <a:extLst>
                    <a:ext uri="{9D8B030D-6E8A-4147-A177-3AD203B41FA5}">
                      <a16:colId xmlns:a16="http://schemas.microsoft.com/office/drawing/2014/main" val="884687175"/>
                    </a:ext>
                  </a:extLst>
                </a:gridCol>
                <a:gridCol w="2281563">
                  <a:extLst>
                    <a:ext uri="{9D8B030D-6E8A-4147-A177-3AD203B41FA5}">
                      <a16:colId xmlns:a16="http://schemas.microsoft.com/office/drawing/2014/main" val="827900389"/>
                    </a:ext>
                  </a:extLst>
                </a:gridCol>
              </a:tblGrid>
              <a:tr h="5340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Адрес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Кол-во отселяемых помещений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Площадь</a:t>
                      </a:r>
                    </a:p>
                    <a:p>
                      <a:pPr algn="ctr"/>
                      <a:r>
                        <a:rPr lang="ru-RU" sz="1400" dirty="0"/>
                        <a:t>зем. участка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Примечание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64231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пос. Победа, ул. Фрунзе, д.2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1861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2802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Победа, ул. Фрунзе, д.4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2438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0319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Победа, ул. Фрунзе, д.6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2451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Дом снесен,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269473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Победа, </a:t>
                      </a:r>
                      <a:r>
                        <a:rPr lang="ru-RU" sz="1500" dirty="0" err="1"/>
                        <a:t>ул.Комсомольский</a:t>
                      </a:r>
                      <a:r>
                        <a:rPr lang="ru-RU" sz="1500" dirty="0"/>
                        <a:t>, д.1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2208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347086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500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пос. Победа, </a:t>
                      </a:r>
                      <a:r>
                        <a:rPr lang="ru-RU" sz="1500" dirty="0" err="1"/>
                        <a:t>ул.Комсомольский</a:t>
                      </a:r>
                      <a:r>
                        <a:rPr lang="ru-RU" sz="1500" dirty="0"/>
                        <a:t>, д.3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2265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Распоряжение о сносе, участок в собственности 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182945"/>
                  </a:ext>
                </a:extLst>
              </a:tr>
              <a:tr h="221054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/>
                        <a:t>11223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97802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4557" y="5878501"/>
            <a:ext cx="5783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Ориентировочная площадь участка – 11223 </a:t>
            </a:r>
            <a:r>
              <a:rPr lang="ru-RU" dirty="0" err="1"/>
              <a:t>кв.м</a:t>
            </a:r>
            <a:endParaRPr lang="ru-RU" dirty="0"/>
          </a:p>
          <a:p>
            <a:r>
              <a:rPr lang="ru-RU" dirty="0"/>
              <a:t>Ориентировочная стоимость расселения – 25 млн. руб.</a:t>
            </a:r>
          </a:p>
          <a:p>
            <a:r>
              <a:rPr lang="ru-RU" dirty="0"/>
              <a:t>Зона Ж-2 – максимальное количество этажей - 4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7" y="537112"/>
            <a:ext cx="3870167" cy="528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95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1424</Words>
  <Application>Microsoft Office PowerPoint</Application>
  <PresentationFormat>Широкоэкранный</PresentationFormat>
  <Paragraphs>339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Лукин Кирилл Вячеславович</dc:creator>
  <cp:lastModifiedBy>Лукин Кирилл Вячеславович</cp:lastModifiedBy>
  <cp:revision>35</cp:revision>
  <cp:lastPrinted>2017-03-07T08:29:04Z</cp:lastPrinted>
  <dcterms:created xsi:type="dcterms:W3CDTF">2017-02-28T10:25:06Z</dcterms:created>
  <dcterms:modified xsi:type="dcterms:W3CDTF">2017-04-06T13:32:00Z</dcterms:modified>
</cp:coreProperties>
</file>